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vishek Pandey" initials="AP" lastIdx="1" clrIdx="0">
    <p:extLst>
      <p:ext uri="{19B8F6BF-5375-455C-9EA6-DF929625EA0E}">
        <p15:presenceInfo xmlns:p15="http://schemas.microsoft.com/office/powerpoint/2012/main" userId="f2a5943e036842a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96" y="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010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427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785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34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08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483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01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699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26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64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353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7EBC2-6F07-4346-9DC5-AB66B57321B7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4EB31-00BB-614C-A149-E5B529660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115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package" Target="../embeddings/Microsoft_Word_Document.docx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76639" y="109009"/>
            <a:ext cx="5460357" cy="1102519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 Narrow" panose="020B0606020202030204" pitchFamily="34" charset="0"/>
                <a:cs typeface="Helvetica"/>
              </a:rPr>
              <a:t>COMM 2010</a:t>
            </a:r>
            <a:br>
              <a:rPr lang="en-US" dirty="0">
                <a:latin typeface="Arial Narrow" panose="020B0606020202030204" pitchFamily="34" charset="0"/>
                <a:cs typeface="Helvetica"/>
              </a:rPr>
            </a:br>
            <a:r>
              <a:rPr lang="en-US" dirty="0">
                <a:latin typeface="Arial Narrow" panose="020B0606020202030204" pitchFamily="34" charset="0"/>
                <a:cs typeface="Helvetica"/>
              </a:rPr>
              <a:t>Financial Accounting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4188" y="4277963"/>
            <a:ext cx="2042808" cy="726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270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Accounting?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Establishing goals and strategies</a:t>
            </a:r>
          </a:p>
          <a:p>
            <a:pPr marL="0" indent="0">
              <a:buNone/>
            </a:pPr>
            <a:r>
              <a:rPr lang="en-US" dirty="0"/>
              <a:t>2. Obtaining financing</a:t>
            </a:r>
          </a:p>
          <a:p>
            <a:pPr marL="0" indent="0">
              <a:buNone/>
            </a:pPr>
            <a:r>
              <a:rPr lang="en-US" dirty="0"/>
              <a:t>3. Making investments</a:t>
            </a:r>
          </a:p>
          <a:p>
            <a:pPr marL="0" indent="0">
              <a:buNone/>
            </a:pPr>
            <a:r>
              <a:rPr lang="en-US" dirty="0"/>
              <a:t>4. Conducting operations.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88" y="4368422"/>
            <a:ext cx="2042808" cy="726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72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8033"/>
            <a:ext cx="8229600" cy="857250"/>
          </a:xfrm>
        </p:spPr>
        <p:txBody>
          <a:bodyPr/>
          <a:lstStyle/>
          <a:p>
            <a:r>
              <a:rPr lang="en-US" dirty="0"/>
              <a:t>Lemonade Stand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457200" y="862797"/>
            <a:ext cx="2421387" cy="369332"/>
            <a:chOff x="203684" y="982813"/>
            <a:chExt cx="2421387" cy="369332"/>
          </a:xfrm>
        </p:grpSpPr>
        <p:sp>
          <p:nvSpPr>
            <p:cNvPr id="3" name="Rectangle 2"/>
            <p:cNvSpPr/>
            <p:nvPr/>
          </p:nvSpPr>
          <p:spPr>
            <a:xfrm>
              <a:off x="261130" y="1063229"/>
              <a:ext cx="1869227" cy="28891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03684" y="982813"/>
              <a:ext cx="2421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What do we need?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224356" y="869231"/>
            <a:ext cx="3074212" cy="369332"/>
            <a:chOff x="6224356" y="982813"/>
            <a:chExt cx="3074212" cy="369332"/>
          </a:xfrm>
        </p:grpSpPr>
        <p:sp>
          <p:nvSpPr>
            <p:cNvPr id="13" name="Rectangle 12"/>
            <p:cNvSpPr/>
            <p:nvPr/>
          </p:nvSpPr>
          <p:spPr>
            <a:xfrm>
              <a:off x="6224356" y="1020756"/>
              <a:ext cx="2879915" cy="28891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224356" y="982813"/>
              <a:ext cx="30742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Where do we get the money?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61129" y="1411156"/>
            <a:ext cx="2617457" cy="25853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Lemonade Stand</a:t>
            </a:r>
          </a:p>
          <a:p>
            <a:r>
              <a:rPr lang="en-US" dirty="0"/>
              <a:t>	Original Recipe</a:t>
            </a:r>
          </a:p>
          <a:p>
            <a:r>
              <a:rPr lang="en-US" dirty="0"/>
              <a:t>	Lemons</a:t>
            </a:r>
          </a:p>
          <a:p>
            <a:r>
              <a:rPr lang="en-US" dirty="0"/>
              <a:t>	Water</a:t>
            </a:r>
          </a:p>
          <a:p>
            <a:r>
              <a:rPr lang="en-US" dirty="0"/>
              <a:t>	Sugar</a:t>
            </a:r>
          </a:p>
          <a:p>
            <a:r>
              <a:rPr lang="en-US" dirty="0"/>
              <a:t>	Citrus Juicer</a:t>
            </a:r>
          </a:p>
          <a:p>
            <a:r>
              <a:rPr lang="en-US" dirty="0"/>
              <a:t>	3 Spoons</a:t>
            </a:r>
          </a:p>
          <a:p>
            <a:r>
              <a:rPr lang="en-US" dirty="0"/>
              <a:t>	Cups</a:t>
            </a:r>
          </a:p>
          <a:p>
            <a:r>
              <a:rPr lang="en-US" dirty="0"/>
              <a:t>	Seller of lemonade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119786" y="1411156"/>
            <a:ext cx="2540082" cy="28623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$25.00</a:t>
            </a:r>
          </a:p>
          <a:p>
            <a:r>
              <a:rPr lang="en-US" dirty="0"/>
              <a:t>	???</a:t>
            </a:r>
          </a:p>
          <a:p>
            <a:r>
              <a:rPr lang="en-US" dirty="0"/>
              <a:t>	$0.50 each</a:t>
            </a:r>
          </a:p>
          <a:p>
            <a:r>
              <a:rPr lang="en-US" dirty="0"/>
              <a:t>	$1.50 per gallon</a:t>
            </a:r>
          </a:p>
          <a:p>
            <a:r>
              <a:rPr lang="en-US" dirty="0"/>
              <a:t>	$8.00 per pound</a:t>
            </a:r>
          </a:p>
          <a:p>
            <a:r>
              <a:rPr lang="en-US" dirty="0"/>
              <a:t>	$7.50</a:t>
            </a:r>
          </a:p>
          <a:p>
            <a:r>
              <a:rPr lang="en-US" dirty="0"/>
              <a:t>	$2.00 each</a:t>
            </a:r>
          </a:p>
          <a:p>
            <a:r>
              <a:rPr lang="en-US" dirty="0"/>
              <a:t>	$10.00 each</a:t>
            </a:r>
          </a:p>
          <a:p>
            <a:r>
              <a:rPr lang="en-US" dirty="0"/>
              <a:t>	$5.00 per 100 cups</a:t>
            </a:r>
          </a:p>
          <a:p>
            <a:r>
              <a:rPr lang="en-US" dirty="0"/>
              <a:t>	$7.25/hour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337115" y="869231"/>
            <a:ext cx="2421387" cy="369332"/>
            <a:chOff x="3337115" y="1023458"/>
            <a:chExt cx="2421387" cy="369332"/>
          </a:xfrm>
        </p:grpSpPr>
        <p:sp>
          <p:nvSpPr>
            <p:cNvPr id="12" name="Rectangle 11"/>
            <p:cNvSpPr/>
            <p:nvPr/>
          </p:nvSpPr>
          <p:spPr>
            <a:xfrm>
              <a:off x="3372434" y="1063229"/>
              <a:ext cx="2240154" cy="28891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337115" y="1023458"/>
              <a:ext cx="24213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How much will it cost?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394272" y="1411156"/>
            <a:ext cx="2540082" cy="12003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Borrow from mom with promise to repay in full in 3 years with 5% annual interest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94272" y="2647298"/>
            <a:ext cx="2540082" cy="175432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Ask Aunt Mary to invest in my company whereby she gives me money in exchange for partial ownership of the company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6394272" y="2611485"/>
            <a:ext cx="2540082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88" y="4368422"/>
            <a:ext cx="2042808" cy="726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339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6" grpId="0" animBg="1"/>
      <p:bldP spid="1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75098"/>
            <a:ext cx="3229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Definitions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9923" y="885217"/>
            <a:ext cx="73638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Inventory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Long term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Balance Sheet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96111" y="2247089"/>
            <a:ext cx="6011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Balance Sheet: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96111" y="3471821"/>
            <a:ext cx="455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Assets = Liabilities + Shareholders’ Equity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88" y="4368422"/>
            <a:ext cx="2042808" cy="72624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688839" y="2247089"/>
            <a:ext cx="3998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Snapshot of resources at point in time</a:t>
            </a:r>
          </a:p>
        </p:txBody>
      </p:sp>
    </p:spTree>
    <p:extLst>
      <p:ext uri="{BB962C8B-B14F-4D97-AF65-F5344CB8AC3E}">
        <p14:creationId xmlns:p14="http://schemas.microsoft.com/office/powerpoint/2010/main" val="3744414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88" y="4368422"/>
            <a:ext cx="2042808" cy="726246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070718"/>
              </p:ext>
            </p:extLst>
          </p:nvPr>
        </p:nvGraphicFramePr>
        <p:xfrm>
          <a:off x="275328" y="845293"/>
          <a:ext cx="5847564" cy="3523129"/>
        </p:xfrm>
        <a:graphic>
          <a:graphicData uri="http://schemas.openxmlformats.org/drawingml/2006/table">
            <a:tbl>
              <a:tblPr firstRow="1" bandRow="1"/>
              <a:tblGrid>
                <a:gridCol w="18831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2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2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649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Assets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652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Liabilities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652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120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Shareholders’ Equity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4652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66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US" sz="11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3CD"/>
                    </a:solidFill>
                  </a:tcPr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3CD"/>
                    </a:solidFill>
                  </a:tcPr>
                </a:tc>
                <a:tc>
                  <a:txBody>
                    <a:bodyPr/>
                    <a:lstStyle/>
                    <a:p>
                      <a:pPr marL="22860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120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3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75328" y="244527"/>
            <a:ext cx="455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Assets = Liabilities + Shareholders’ Equity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402290" y="617534"/>
            <a:ext cx="2540082" cy="12003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Borrow from mom with promise to repay in full in 3 years with 5% annual interest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02290" y="1826654"/>
            <a:ext cx="2540082" cy="175432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Ask Aunt Mary to invest in my company whereby she gives me money in exchange for partial ownership of the company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6394272" y="1817863"/>
            <a:ext cx="2540082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401292" y="617534"/>
            <a:ext cx="2540082" cy="28623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$25.00</a:t>
            </a:r>
          </a:p>
          <a:p>
            <a:r>
              <a:rPr lang="en-US" dirty="0"/>
              <a:t>	???</a:t>
            </a:r>
          </a:p>
          <a:p>
            <a:r>
              <a:rPr lang="en-US" dirty="0"/>
              <a:t>	$0.50 each</a:t>
            </a:r>
          </a:p>
          <a:p>
            <a:r>
              <a:rPr lang="en-US" dirty="0"/>
              <a:t>	$1.50 per gallon</a:t>
            </a:r>
          </a:p>
          <a:p>
            <a:r>
              <a:rPr lang="en-US" dirty="0"/>
              <a:t>	$8.00 per pound</a:t>
            </a:r>
          </a:p>
          <a:p>
            <a:r>
              <a:rPr lang="en-US" dirty="0"/>
              <a:t>	$7.50</a:t>
            </a:r>
          </a:p>
          <a:p>
            <a:r>
              <a:rPr lang="en-US" dirty="0"/>
              <a:t>	$2.00 each</a:t>
            </a:r>
          </a:p>
          <a:p>
            <a:r>
              <a:rPr lang="en-US" dirty="0"/>
              <a:t>	$10.00 each</a:t>
            </a:r>
          </a:p>
          <a:p>
            <a:r>
              <a:rPr lang="en-US" dirty="0"/>
              <a:t>	$5.00 per 100 cups</a:t>
            </a:r>
          </a:p>
          <a:p>
            <a:r>
              <a:rPr lang="en-US" dirty="0"/>
              <a:t>	$7.25/hour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19539" y="617534"/>
            <a:ext cx="2617457" cy="31393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Lemonade Stand</a:t>
            </a:r>
          </a:p>
          <a:p>
            <a:r>
              <a:rPr lang="en-US" dirty="0"/>
              <a:t>	Original Recipe</a:t>
            </a:r>
          </a:p>
          <a:p>
            <a:r>
              <a:rPr lang="en-US" dirty="0"/>
              <a:t>	Lemons</a:t>
            </a:r>
          </a:p>
          <a:p>
            <a:r>
              <a:rPr lang="en-US" dirty="0"/>
              <a:t>	Water</a:t>
            </a:r>
          </a:p>
          <a:p>
            <a:r>
              <a:rPr lang="en-US" dirty="0"/>
              <a:t>	Sugar</a:t>
            </a:r>
          </a:p>
          <a:p>
            <a:r>
              <a:rPr lang="en-US" dirty="0"/>
              <a:t>	Citrus Juicer</a:t>
            </a:r>
          </a:p>
          <a:p>
            <a:r>
              <a:rPr lang="en-US" dirty="0"/>
              <a:t>	3 Spoons</a:t>
            </a:r>
          </a:p>
          <a:p>
            <a:r>
              <a:rPr lang="en-US" dirty="0"/>
              <a:t>	Cups</a:t>
            </a:r>
          </a:p>
          <a:p>
            <a:r>
              <a:rPr lang="en-US" dirty="0"/>
              <a:t>	Seller of lemonade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62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14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4188" y="4368422"/>
            <a:ext cx="2042808" cy="72624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79294" y="823196"/>
            <a:ext cx="51367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Revenue – Expenses + Gains – Losses = Net Income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9294" y="215153"/>
            <a:ext cx="3316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Income Statement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7527076"/>
              </p:ext>
            </p:extLst>
          </p:nvPr>
        </p:nvGraphicFramePr>
        <p:xfrm>
          <a:off x="35437" y="2141968"/>
          <a:ext cx="7954029" cy="24518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Document" r:id="rId4" imgW="5947972" imgH="1833063" progId="Word.Document.12">
                  <p:embed/>
                </p:oleObj>
              </mc:Choice>
              <mc:Fallback>
                <p:oleObj name="Document" r:id="rId4" imgW="5947972" imgH="183306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437" y="2141968"/>
                        <a:ext cx="7954029" cy="24518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270979" y="1252676"/>
            <a:ext cx="48263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Accumulate info over 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Usually a fiscal year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402290" y="617534"/>
            <a:ext cx="2540082" cy="1200329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Borrow from mom with promise to repay in full in 3 years with 5% annual interest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2290" y="1826654"/>
            <a:ext cx="2540082" cy="1754326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Ask Aunt Mary to invest in my company whereby she gives me money in exchange for partial ownership of the company</a:t>
            </a:r>
          </a:p>
        </p:txBody>
      </p:sp>
      <p:cxnSp>
        <p:nvCxnSpPr>
          <p:cNvPr id="12" name="Straight Connector 11"/>
          <p:cNvCxnSpPr>
            <a:cxnSpLocks/>
          </p:cNvCxnSpPr>
          <p:nvPr/>
        </p:nvCxnSpPr>
        <p:spPr>
          <a:xfrm>
            <a:off x="6394272" y="1817863"/>
            <a:ext cx="2540082" cy="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401292" y="617534"/>
            <a:ext cx="2540082" cy="28623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$25.00</a:t>
            </a:r>
          </a:p>
          <a:p>
            <a:r>
              <a:rPr lang="en-US" dirty="0"/>
              <a:t>	???</a:t>
            </a:r>
          </a:p>
          <a:p>
            <a:r>
              <a:rPr lang="en-US" dirty="0"/>
              <a:t>	$0.50 each</a:t>
            </a:r>
          </a:p>
          <a:p>
            <a:r>
              <a:rPr lang="en-US" dirty="0"/>
              <a:t>	$1.50 per gallon</a:t>
            </a:r>
          </a:p>
          <a:p>
            <a:r>
              <a:rPr lang="en-US" dirty="0"/>
              <a:t>	$8.00 per pound</a:t>
            </a:r>
          </a:p>
          <a:p>
            <a:r>
              <a:rPr lang="en-US" dirty="0"/>
              <a:t>	$7.50</a:t>
            </a:r>
          </a:p>
          <a:p>
            <a:r>
              <a:rPr lang="en-US" dirty="0"/>
              <a:t>	$2.00 each</a:t>
            </a:r>
          </a:p>
          <a:p>
            <a:r>
              <a:rPr lang="en-US" dirty="0"/>
              <a:t>	$10.00 each</a:t>
            </a:r>
          </a:p>
          <a:p>
            <a:r>
              <a:rPr lang="en-US" dirty="0"/>
              <a:t>	$5.00 per 100 cups</a:t>
            </a:r>
          </a:p>
          <a:p>
            <a:r>
              <a:rPr lang="en-US" dirty="0"/>
              <a:t>	$7.25/hour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19539" y="617534"/>
            <a:ext cx="2617457" cy="313932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	Lemonade Stand</a:t>
            </a:r>
          </a:p>
          <a:p>
            <a:r>
              <a:rPr lang="en-US" dirty="0"/>
              <a:t>	Original Recipe</a:t>
            </a:r>
          </a:p>
          <a:p>
            <a:r>
              <a:rPr lang="en-US" dirty="0"/>
              <a:t>	Lemons</a:t>
            </a:r>
          </a:p>
          <a:p>
            <a:r>
              <a:rPr lang="en-US" dirty="0"/>
              <a:t>	Water</a:t>
            </a:r>
          </a:p>
          <a:p>
            <a:r>
              <a:rPr lang="en-US" dirty="0"/>
              <a:t>	Sugar</a:t>
            </a:r>
          </a:p>
          <a:p>
            <a:r>
              <a:rPr lang="en-US" dirty="0"/>
              <a:t>	Citrus Juicer</a:t>
            </a:r>
          </a:p>
          <a:p>
            <a:r>
              <a:rPr lang="en-US" dirty="0"/>
              <a:t>	3 Spoons</a:t>
            </a:r>
          </a:p>
          <a:p>
            <a:r>
              <a:rPr lang="en-US" dirty="0"/>
              <a:t>	Cups</a:t>
            </a:r>
          </a:p>
          <a:p>
            <a:r>
              <a:rPr lang="en-US" dirty="0"/>
              <a:t>	Seller of lemonade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521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3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188" y="4368422"/>
            <a:ext cx="2042808" cy="726246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80888" y="372006"/>
            <a:ext cx="2627642" cy="3906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Statement of Cash Flows</a:t>
            </a:r>
            <a:endParaRPr lang="en-US" sz="16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800" y="1119032"/>
            <a:ext cx="41954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Cash flows from financing, investing, and operations</a:t>
            </a:r>
          </a:p>
        </p:txBody>
      </p:sp>
      <p:sp>
        <p:nvSpPr>
          <p:cNvPr id="18" name="Up Arrow 17"/>
          <p:cNvSpPr/>
          <p:nvPr/>
        </p:nvSpPr>
        <p:spPr>
          <a:xfrm rot="10800000">
            <a:off x="3368233" y="1530176"/>
            <a:ext cx="289367" cy="502350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656787" y="2086998"/>
            <a:ext cx="171225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Capturing Cash movement for large fixed assets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-96030" y="2097742"/>
            <a:ext cx="2884123" cy="4993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742950" lvl="1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2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Core Operations</a:t>
            </a:r>
          </a:p>
          <a:p>
            <a:pPr marL="1200150" lvl="2" indent="-285750">
              <a:lnSpc>
                <a:spcPct val="115000"/>
              </a:lnSpc>
              <a:buFont typeface="Courier New" panose="02070309020205020404" pitchFamily="49" charset="0"/>
              <a:buChar char="o"/>
            </a:pPr>
            <a:r>
              <a:rPr lang="en-US" sz="1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How do we get financing?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563020" y="392204"/>
            <a:ext cx="3580980" cy="3906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Statement of Shareholders’ Equity</a:t>
            </a:r>
            <a:endParaRPr lang="en-US" sz="16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831976" y="1119031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Equity-related activity during the period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“Residual” what is left for the owner</a:t>
            </a:r>
          </a:p>
        </p:txBody>
      </p:sp>
    </p:spTree>
    <p:extLst>
      <p:ext uri="{BB962C8B-B14F-4D97-AF65-F5344CB8AC3E}">
        <p14:creationId xmlns:p14="http://schemas.microsoft.com/office/powerpoint/2010/main" val="1433433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 animBg="1"/>
      <p:bldP spid="19" grpId="0"/>
      <p:bldP spid="20" grpId="0"/>
      <p:bldP spid="21" grpId="0"/>
      <p:bldP spid="2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147</Words>
  <Application>Microsoft Office PowerPoint</Application>
  <PresentationFormat>On-screen Show (16:9)</PresentationFormat>
  <Paragraphs>98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Arial Narrow</vt:lpstr>
      <vt:lpstr>Calibri</vt:lpstr>
      <vt:lpstr>Courier New</vt:lpstr>
      <vt:lpstr>Helvetica</vt:lpstr>
      <vt:lpstr>Times New Roman</vt:lpstr>
      <vt:lpstr>Office Theme</vt:lpstr>
      <vt:lpstr>Document</vt:lpstr>
      <vt:lpstr>COMM 2010 Financial Accounting</vt:lpstr>
      <vt:lpstr>Why Accounting?</vt:lpstr>
      <vt:lpstr>Lemonade Stand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 2010 Financial Accounting</dc:title>
  <dc:creator>Avishek Pandey</dc:creator>
  <cp:lastModifiedBy>Avishek Pandey</cp:lastModifiedBy>
  <cp:revision>20</cp:revision>
  <dcterms:created xsi:type="dcterms:W3CDTF">2017-02-14T04:49:41Z</dcterms:created>
  <dcterms:modified xsi:type="dcterms:W3CDTF">2017-02-14T16:13:01Z</dcterms:modified>
</cp:coreProperties>
</file>

<file path=docProps/thumbnail.jpeg>
</file>